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84" r:id="rId5"/>
    <p:sldId id="285" r:id="rId6"/>
    <p:sldId id="280" r:id="rId7"/>
    <p:sldId id="257" r:id="rId8"/>
    <p:sldId id="286" r:id="rId9"/>
    <p:sldId id="259" r:id="rId10"/>
    <p:sldId id="260" r:id="rId11"/>
    <p:sldId id="270" r:id="rId12"/>
    <p:sldId id="275" r:id="rId13"/>
    <p:sldId id="272" r:id="rId14"/>
    <p:sldId id="295" r:id="rId15"/>
    <p:sldId id="276" r:id="rId16"/>
    <p:sldId id="296" r:id="rId17"/>
    <p:sldId id="277" r:id="rId18"/>
    <p:sldId id="297" r:id="rId19"/>
    <p:sldId id="288" r:id="rId20"/>
    <p:sldId id="299" r:id="rId21"/>
    <p:sldId id="261" r:id="rId22"/>
    <p:sldId id="262" r:id="rId23"/>
    <p:sldId id="269" r:id="rId24"/>
    <p:sldId id="263" r:id="rId25"/>
    <p:sldId id="265" r:id="rId26"/>
    <p:sldId id="266" r:id="rId27"/>
    <p:sldId id="294" r:id="rId28"/>
    <p:sldId id="300" r:id="rId29"/>
    <p:sldId id="298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106" d="100"/>
          <a:sy n="106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1EC4-C020-43A5-868A-22D70AE87AEA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0FE2-73F7-4263-9D4D-59DED674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ticresour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olidatedtreatmen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229600" cy="3962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Basic  “need-to-know”  </a:t>
            </a:r>
            <a:r>
              <a:rPr lang="en-US" b="1" dirty="0">
                <a:solidFill>
                  <a:schemeClr val="tx1"/>
                </a:solidFill>
              </a:rPr>
              <a:t>for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chemeClr val="tx1"/>
                </a:solidFill>
              </a:rPr>
              <a:t>Anua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Puraflo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Bottom draining peat filter systems.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Specific requirements for </a:t>
            </a:r>
            <a:r>
              <a:rPr lang="en-US" dirty="0">
                <a:solidFill>
                  <a:schemeClr val="tx1"/>
                </a:solidFill>
              </a:rPr>
              <a:t>MN </a:t>
            </a:r>
            <a:r>
              <a:rPr lang="en-US" dirty="0" smtClean="0">
                <a:solidFill>
                  <a:schemeClr val="tx1"/>
                </a:solidFill>
              </a:rPr>
              <a:t>applications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Design specifications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When </a:t>
            </a:r>
            <a:r>
              <a:rPr lang="en-US" sz="2000" dirty="0" err="1" smtClean="0"/>
              <a:t>mfg</a:t>
            </a:r>
            <a:r>
              <a:rPr lang="en-US" sz="2000" dirty="0" smtClean="0"/>
              <a:t> design criteria is unclear, MN7080 prevails.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Hydraulic loading rate –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 residential strength waste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Organic loading rate - .375 lbs BOD/day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Septic tank size: design flow / .9   (minimum), or at least 1 days retention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time  (50% larger septic tank if site contains a garbage disposal).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Septic tank to include an effluent filter with 1/32” holes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(</a:t>
            </a:r>
            <a:r>
              <a:rPr lang="en-US" sz="2000" dirty="0" err="1" smtClean="0"/>
              <a:t>zabel</a:t>
            </a:r>
            <a:r>
              <a:rPr lang="en-US" sz="2000" dirty="0" smtClean="0"/>
              <a:t> A300, </a:t>
            </a:r>
            <a:r>
              <a:rPr lang="en-US" sz="2000" dirty="0" err="1" smtClean="0"/>
              <a:t>polylok</a:t>
            </a:r>
            <a:r>
              <a:rPr lang="en-US" sz="2000" dirty="0" smtClean="0"/>
              <a:t> PL-625, </a:t>
            </a:r>
            <a:r>
              <a:rPr lang="en-US" sz="2000" dirty="0" err="1" smtClean="0"/>
              <a:t>simtech</a:t>
            </a:r>
            <a:r>
              <a:rPr lang="en-US" sz="2000" dirty="0" smtClean="0"/>
              <a:t> pressure STF-100)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</a:t>
            </a:r>
            <a:r>
              <a:rPr lang="en-US" sz="2000" dirty="0" smtClean="0"/>
              <a:t> Lift tank size:  design flow / .9   (minimum)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Realistic recommendation: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	</a:t>
            </a:r>
            <a:r>
              <a:rPr lang="en-US" sz="2000" dirty="0" smtClean="0"/>
              <a:t>Surge volume of ½ days flow,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Reserve volume ¼ days flow. 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	This leads to about  a 1000 gallon tank for 3-4 bedroom system.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Design specifications  - continued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Time dosing: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approximately 12 times per day,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    at approximately 10 </a:t>
            </a:r>
            <a:r>
              <a:rPr lang="en-US" sz="2000" dirty="0" err="1" smtClean="0"/>
              <a:t>gpm</a:t>
            </a:r>
            <a:r>
              <a:rPr lang="en-US" sz="2000" dirty="0"/>
              <a:t> </a:t>
            </a:r>
            <a:r>
              <a:rPr lang="en-US" sz="2000" dirty="0" smtClean="0"/>
              <a:t>per pod,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at 15 gal per dose (maximum) per pod.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(3 bedroom = 3 pods,  450 </a:t>
            </a:r>
            <a:r>
              <a:rPr lang="en-US" sz="2000" dirty="0" err="1" smtClean="0"/>
              <a:t>gpd</a:t>
            </a:r>
            <a:r>
              <a:rPr lang="en-US" sz="2000" dirty="0" smtClean="0"/>
              <a:t> / 12 doses = 37.5 gal dose at 30 </a:t>
            </a:r>
            <a:r>
              <a:rPr lang="en-US" sz="2000" dirty="0" err="1" smtClean="0"/>
              <a:t>gpm</a:t>
            </a:r>
            <a:r>
              <a:rPr lang="en-US" sz="2000" dirty="0" smtClean="0"/>
              <a:t> 	for entire system, this is equal to a 1.25 min ON time)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Bottom draining “pad” system   (at-grade or mound style)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Limited to sites with less than 10% slopes.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If slope &gt;10% you must use a collected drainage system.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The lids are insulated for frost protection, make sure to maintain proper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drainback</a:t>
            </a:r>
            <a:r>
              <a:rPr lang="en-US" sz="2000" dirty="0" smtClean="0"/>
              <a:t> of the supply line to avoid freezing issues.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Design specifications  - continued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</a:t>
            </a:r>
            <a:r>
              <a:rPr lang="en-US" sz="2000" dirty="0" smtClean="0"/>
              <a:t>  When using bottom draining pods for dispersal directly to a </a:t>
            </a:r>
            <a:r>
              <a:rPr lang="en-US" sz="2000" dirty="0" err="1" smtClean="0"/>
              <a:t>drainfield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, you will often need more than 1 pod per bedroom.  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Maximum pod separation is 5’, or stated another way, each pod is worth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12’ of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length (mounds &amp; at-grades).</a:t>
            </a:r>
          </a:p>
          <a:p>
            <a:pPr marL="0" indent="0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# of bedrooms * 12 = total system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length (mounds &amp; at-grades).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The pod can </a:t>
            </a:r>
            <a:r>
              <a:rPr lang="en-US" sz="2000" i="1" dirty="0" smtClean="0"/>
              <a:t>treat</a:t>
            </a:r>
            <a:r>
              <a:rPr lang="en-US" sz="2000" dirty="0" smtClean="0"/>
              <a:t> up to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, but rarely can it evenly </a:t>
            </a:r>
            <a:r>
              <a:rPr lang="en-US" sz="2000" i="1" dirty="0" smtClean="0"/>
              <a:t>disperse</a:t>
            </a:r>
            <a:r>
              <a:rPr lang="en-US" sz="2000" dirty="0" smtClean="0"/>
              <a:t>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.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smtClean="0"/>
              <a:t>For a mound or at-grade application: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the contour loading rate * 12’ = </a:t>
            </a:r>
            <a:r>
              <a:rPr lang="en-US" sz="2000" dirty="0" err="1" smtClean="0"/>
              <a:t>gpd</a:t>
            </a:r>
            <a:r>
              <a:rPr lang="en-US" sz="2000" dirty="0" smtClean="0"/>
              <a:t> the pod can disperse.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smtClean="0"/>
              <a:t>					(48 - 144 </a:t>
            </a:r>
            <a:r>
              <a:rPr lang="en-US" sz="2000" dirty="0" err="1" smtClean="0"/>
              <a:t>gpd</a:t>
            </a:r>
            <a:r>
              <a:rPr lang="en-US" sz="2000" dirty="0" smtClean="0"/>
              <a:t>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smtClean="0"/>
              <a:t>For a bed application: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114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* level B soil loading rate = </a:t>
            </a:r>
            <a:r>
              <a:rPr lang="en-US" sz="2000" dirty="0" err="1" smtClean="0"/>
              <a:t>gpd</a:t>
            </a:r>
            <a:r>
              <a:rPr lang="en-US" sz="2000" dirty="0" smtClean="0"/>
              <a:t> the pod can disperse.</a:t>
            </a:r>
            <a:endParaRPr lang="en-US" sz="20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000" dirty="0" smtClean="0"/>
              <a:t>					(68 - 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Design specifications - mounds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 smtClean="0"/>
              <a:t>        Each pod gets credited for a maximum length of 12’ of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along the   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 smtClean="0"/>
              <a:t>        contour, pods to be evenly spaced with a maximum of  5’ between pods.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Contour Loading Rate * 12’ = design flow per pod.</a:t>
            </a:r>
            <a:endParaRPr lang="en-US" sz="20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	(typically   12 </a:t>
            </a:r>
            <a:r>
              <a:rPr lang="en-US" sz="2000" dirty="0" err="1" smtClean="0"/>
              <a:t>gpd</a:t>
            </a:r>
            <a:r>
              <a:rPr lang="en-US" sz="2000" dirty="0" smtClean="0"/>
              <a:t>/</a:t>
            </a:r>
            <a:r>
              <a:rPr lang="en-US" sz="2000" dirty="0" err="1" smtClean="0"/>
              <a:t>ft</a:t>
            </a:r>
            <a:r>
              <a:rPr lang="en-US" sz="2000" dirty="0" smtClean="0"/>
              <a:t> * 12’ = 144 </a:t>
            </a:r>
            <a:r>
              <a:rPr lang="en-US" sz="2000" dirty="0" err="1" smtClean="0"/>
              <a:t>gpd</a:t>
            </a:r>
            <a:r>
              <a:rPr lang="en-US" sz="2000" dirty="0" smtClean="0"/>
              <a:t>)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Design flow per pod/1.6 SLR (treatment level B) =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area per pod.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(typically   144 </a:t>
            </a:r>
            <a:r>
              <a:rPr lang="en-US" sz="2000" dirty="0" err="1" smtClean="0"/>
              <a:t>gpd</a:t>
            </a:r>
            <a:r>
              <a:rPr lang="en-US" sz="2000" dirty="0" smtClean="0"/>
              <a:t> / 1.6 g/ft2 = 90 </a:t>
            </a:r>
            <a:r>
              <a:rPr lang="en-US" sz="2000" dirty="0"/>
              <a:t>ft</a:t>
            </a:r>
            <a:r>
              <a:rPr lang="en-US" sz="2000" baseline="30000" dirty="0"/>
              <a:t>2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12’ long by 7.5’ wide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pPr marL="400050" lvl="2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12” minimum sand lift.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20574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Mound elevation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- minimum  4’ tall with minimum 12” sand lift</a:t>
            </a:r>
            <a:r>
              <a:rPr lang="en-US" sz="2200" dirty="0" smtClean="0">
                <a:sym typeface="Wingdings" pitchFamily="2" charset="2"/>
              </a:rPr>
              <a:t> (6” to SHWT)</a:t>
            </a:r>
            <a:br>
              <a:rPr lang="en-US" sz="2200" dirty="0" smtClean="0">
                <a:sym typeface="Wingdings" pitchFamily="2" charset="2"/>
              </a:rPr>
            </a:br>
            <a:r>
              <a:rPr lang="en-US" sz="2200" dirty="0" smtClean="0">
                <a:sym typeface="Wingdings" pitchFamily="2" charset="2"/>
              </a:rPr>
              <a:t>- maximum   4.5’ tall with 18” sand lift (0” to SHWT)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pic>
        <p:nvPicPr>
          <p:cNvPr id="1027" name="Picture 3" descr="C:\Users\6710b_user\Desktop\mound shw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3" r="6602" b="45006"/>
          <a:stretch>
            <a:fillRect/>
          </a:stretch>
        </p:blipFill>
        <p:spPr bwMode="auto">
          <a:xfrm>
            <a:off x="0" y="3048000"/>
            <a:ext cx="916993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Design specifications  -   At-grade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25963"/>
          </a:xfrm>
        </p:spPr>
        <p:txBody>
          <a:bodyPr>
            <a:noAutofit/>
          </a:bodyPr>
          <a:lstStyle/>
          <a:p>
            <a:pPr marL="400050" lvl="2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Each </a:t>
            </a:r>
            <a:r>
              <a:rPr lang="en-US" sz="2000" dirty="0"/>
              <a:t>pod gets credited for a maximum length of 12’ of </a:t>
            </a:r>
            <a:r>
              <a:rPr lang="en-US" sz="2000" dirty="0" err="1"/>
              <a:t>rockbed</a:t>
            </a:r>
            <a:r>
              <a:rPr lang="en-US" sz="2000" dirty="0"/>
              <a:t> along the </a:t>
            </a:r>
            <a:r>
              <a:rPr lang="en-US" sz="2000" dirty="0" smtClean="0"/>
              <a:t>  contour, pods to be evenly spaced with a maximum of  5’ between pods.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US" sz="20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Contour </a:t>
            </a:r>
            <a:r>
              <a:rPr lang="en-US" sz="2000" dirty="0"/>
              <a:t>Loading Rate * 12’ = design flow per </a:t>
            </a:r>
            <a:r>
              <a:rPr lang="en-US" sz="2000" dirty="0" smtClean="0"/>
              <a:t>pod.</a:t>
            </a:r>
            <a:endParaRPr lang="en-US" sz="20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    (</a:t>
            </a:r>
            <a:r>
              <a:rPr lang="en-US" sz="2000" dirty="0"/>
              <a:t>typically  </a:t>
            </a:r>
            <a:r>
              <a:rPr lang="en-US" sz="2000" dirty="0" smtClean="0"/>
              <a:t>4 to 8 </a:t>
            </a:r>
            <a:r>
              <a:rPr lang="en-US" sz="2000" dirty="0" err="1" smtClean="0"/>
              <a:t>gpd</a:t>
            </a:r>
            <a:r>
              <a:rPr lang="en-US" sz="2000" dirty="0" smtClean="0"/>
              <a:t>/</a:t>
            </a:r>
            <a:r>
              <a:rPr lang="en-US" sz="2000" dirty="0" err="1" smtClean="0"/>
              <a:t>ft</a:t>
            </a:r>
            <a:r>
              <a:rPr lang="en-US" sz="2000" dirty="0" smtClean="0"/>
              <a:t> </a:t>
            </a:r>
            <a:r>
              <a:rPr lang="en-US" sz="2000" dirty="0"/>
              <a:t>* 12’ = </a:t>
            </a:r>
            <a:r>
              <a:rPr lang="en-US" sz="2000" dirty="0" smtClean="0"/>
              <a:t> 48 to 96 </a:t>
            </a:r>
            <a:r>
              <a:rPr lang="en-US" sz="2000" dirty="0" err="1"/>
              <a:t>gpd</a:t>
            </a:r>
            <a:r>
              <a:rPr lang="en-US" sz="2000" dirty="0"/>
              <a:t>)</a:t>
            </a:r>
          </a:p>
          <a:p>
            <a:pPr marL="400050" lvl="2" indent="0">
              <a:spcBef>
                <a:spcPts val="0"/>
              </a:spcBef>
              <a:buNone/>
            </a:pPr>
            <a:endParaRPr lang="en-US" sz="20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Design flow per pod  / </a:t>
            </a:r>
            <a:r>
              <a:rPr lang="en-US" sz="2000" dirty="0"/>
              <a:t>SLR (treatment level B) = </a:t>
            </a:r>
            <a:r>
              <a:rPr lang="en-US" sz="2000" dirty="0" err="1"/>
              <a:t>rockbed</a:t>
            </a:r>
            <a:r>
              <a:rPr lang="en-US" sz="2000" dirty="0"/>
              <a:t> area per </a:t>
            </a:r>
            <a:r>
              <a:rPr lang="en-US" sz="2000" dirty="0" smtClean="0"/>
              <a:t>pod.</a:t>
            </a:r>
            <a:endParaRPr lang="en-US" sz="2000" dirty="0"/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Range: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     hi: sand             CLR 8,   96 </a:t>
            </a:r>
            <a:r>
              <a:rPr lang="en-US" sz="2000" dirty="0" err="1"/>
              <a:t>gpd</a:t>
            </a:r>
            <a:r>
              <a:rPr lang="en-US" sz="2000" dirty="0"/>
              <a:t> / 1.6 </a:t>
            </a:r>
            <a:r>
              <a:rPr lang="en-US" sz="2000" dirty="0" err="1" smtClean="0"/>
              <a:t>gpd</a:t>
            </a:r>
            <a:r>
              <a:rPr lang="en-US" sz="2000" dirty="0" smtClean="0"/>
              <a:t>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= 60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12’ </a:t>
            </a:r>
            <a:r>
              <a:rPr lang="en-US" sz="2000" dirty="0" smtClean="0"/>
              <a:t>L * 5.0’ W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 smtClean="0"/>
              <a:t>med: sandy loam CLR 6,   72 </a:t>
            </a:r>
            <a:r>
              <a:rPr lang="en-US" sz="2000" dirty="0" err="1" smtClean="0"/>
              <a:t>gpd</a:t>
            </a:r>
            <a:r>
              <a:rPr lang="en-US" sz="2000" dirty="0" smtClean="0"/>
              <a:t> / 1.0 </a:t>
            </a:r>
            <a:r>
              <a:rPr lang="en-US" sz="2000" dirty="0" err="1"/>
              <a:t>gpd</a:t>
            </a:r>
            <a:r>
              <a:rPr lang="en-US" sz="2000" dirty="0"/>
              <a:t>/ft</a:t>
            </a:r>
            <a:r>
              <a:rPr lang="en-US" sz="2000" baseline="30000" dirty="0"/>
              <a:t>2</a:t>
            </a:r>
            <a:r>
              <a:rPr lang="en-US" sz="2000" dirty="0"/>
              <a:t>  = </a:t>
            </a:r>
            <a:r>
              <a:rPr lang="en-US" sz="2000" dirty="0" smtClean="0"/>
              <a:t>72 </a:t>
            </a:r>
            <a:r>
              <a:rPr lang="en-US" sz="2000" dirty="0"/>
              <a:t>ft</a:t>
            </a:r>
            <a:r>
              <a:rPr lang="en-US" sz="2000" baseline="30000" dirty="0"/>
              <a:t>2</a:t>
            </a:r>
            <a:r>
              <a:rPr lang="en-US" sz="2000" dirty="0"/>
              <a:t>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12’ L * 6.0’ W            </a:t>
            </a:r>
          </a:p>
          <a:p>
            <a:pPr marL="400050" lvl="2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low: clay loam    CLR 4,   48 </a:t>
            </a:r>
            <a:r>
              <a:rPr lang="en-US" sz="2000" dirty="0" err="1" smtClean="0"/>
              <a:t>gpd</a:t>
            </a:r>
            <a:r>
              <a:rPr lang="en-US" sz="2000" dirty="0" smtClean="0"/>
              <a:t> / 0.6 </a:t>
            </a:r>
            <a:r>
              <a:rPr lang="en-US" sz="2000" dirty="0" err="1" smtClean="0"/>
              <a:t>gpd</a:t>
            </a:r>
            <a:r>
              <a:rPr lang="en-US" sz="2000" dirty="0" smtClean="0"/>
              <a:t>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= 80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 panose="05000000000000000000" pitchFamily="2" charset="2"/>
              </a:rPr>
              <a:t> 12’ L * 6.6’ W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 smtClean="0"/>
              <a:t>       For  at-grades with slopes &gt;1%, the absorption area is measured from the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downslope</a:t>
            </a:r>
            <a:r>
              <a:rPr lang="en-US" sz="2000" dirty="0" smtClean="0"/>
              <a:t> side of the pod.  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 smtClean="0"/>
              <a:t>       Extra rock upslope may be needed to set the pod on.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At-grade  elevation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3’   tall with 18”+  to SHWT</a:t>
            </a:r>
            <a:r>
              <a:rPr lang="en-US" sz="2200" dirty="0" smtClean="0">
                <a:sym typeface="Wingdings" pitchFamily="2" charset="2"/>
              </a:rPr>
              <a:t> </a:t>
            </a:r>
            <a:br>
              <a:rPr lang="en-US" sz="2200" dirty="0" smtClean="0">
                <a:sym typeface="Wingdings" pitchFamily="2" charset="2"/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pic>
        <p:nvPicPr>
          <p:cNvPr id="2050" name="Picture 2" descr="C:\Users\6710b_user\Desktop\at-grade shw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86" t="1500" r="6602" b="43505"/>
          <a:stretch>
            <a:fillRect/>
          </a:stretch>
        </p:blipFill>
        <p:spPr bwMode="auto">
          <a:xfrm>
            <a:off x="67836" y="2743200"/>
            <a:ext cx="907616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Design specifications  - beds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000" dirty="0" smtClean="0"/>
          </a:p>
          <a:p>
            <a:pPr marL="342900" lvl="2" indent="-342900">
              <a:spcBef>
                <a:spcPts val="0"/>
              </a:spcBef>
              <a:buNone/>
            </a:pPr>
            <a:r>
              <a:rPr lang="en-US" sz="2000" dirty="0" smtClean="0"/>
              <a:t>	Each pod gets credited for a maximum of 114 </a:t>
            </a:r>
            <a:r>
              <a:rPr lang="en-US" sz="2000" dirty="0" err="1" smtClean="0"/>
              <a:t>sqr</a:t>
            </a:r>
            <a:r>
              <a:rPr lang="en-US" sz="2000" dirty="0" smtClean="0"/>
              <a:t> ft of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, pods to be evenly spaced with a maximum of 5’ between pods spaced either end to end or side to side.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Given a 2.5’ perimeter around the pod this leads to a dispersal area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1</a:t>
            </a:r>
            <a:r>
              <a:rPr lang="en-US" sz="2000" dirty="0" smtClean="0"/>
              <a:t>2’ long by 9.5’ wide = 114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This area multiplied by the Soil Loading Rate gives the design flow dispersal ability of each pod.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     Example: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 loam soil with a treatment level B soil loading rate of .78 </a:t>
            </a:r>
            <a:r>
              <a:rPr lang="en-US" sz="2000" dirty="0" err="1" smtClean="0"/>
              <a:t>gpd</a:t>
            </a:r>
            <a:r>
              <a:rPr lang="en-US" sz="2000" dirty="0" smtClean="0"/>
              <a:t>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would lead to 114 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* .78 </a:t>
            </a:r>
            <a:r>
              <a:rPr lang="en-US" sz="2000" dirty="0" err="1" smtClean="0"/>
              <a:t>gpd</a:t>
            </a:r>
            <a:r>
              <a:rPr lang="en-US" sz="2000" dirty="0" smtClean="0"/>
              <a:t>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89 </a:t>
            </a:r>
            <a:r>
              <a:rPr lang="en-US" sz="2000" dirty="0" err="1" smtClean="0"/>
              <a:t>gpd</a:t>
            </a:r>
            <a:r>
              <a:rPr lang="en-US" sz="2000" dirty="0" smtClean="0"/>
              <a:t> of design flow per pod (not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).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For floatation purposes, the maximum burial depth from original grade is about 18”.  Under normal “bottom draining” circumstances you would never bury it more than 6-12” anyway.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lvl="1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Bed  elevation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maximum 2.5’ tall with 24” to </a:t>
            </a:r>
            <a:r>
              <a:rPr lang="en-US" sz="2200" dirty="0" smtClean="0"/>
              <a:t>SHWT</a:t>
            </a:r>
            <a:br>
              <a:rPr lang="en-US" sz="2200" dirty="0" smtClean="0"/>
            </a:br>
            <a:r>
              <a:rPr lang="en-US" sz="2200" dirty="0" smtClean="0"/>
              <a:t>                      2</a:t>
            </a:r>
            <a:r>
              <a:rPr lang="en-US" sz="2200" dirty="0"/>
              <a:t>’ tall with 30” to SHWT </a:t>
            </a:r>
            <a:br>
              <a:rPr lang="en-US" sz="2200" dirty="0"/>
            </a:br>
            <a:r>
              <a:rPr lang="en-US" sz="2200" dirty="0"/>
              <a:t>minimum 1.5’ tall with 36” to SHWT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6" y="2590800"/>
            <a:ext cx="8230308" cy="42732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Design worksheet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When </a:t>
            </a:r>
            <a:r>
              <a:rPr lang="en-US" sz="2000" dirty="0"/>
              <a:t>designing </a:t>
            </a:r>
            <a:r>
              <a:rPr lang="en-US" sz="2000" dirty="0" smtClean="0"/>
              <a:t>any </a:t>
            </a:r>
            <a:r>
              <a:rPr lang="en-US" sz="2000" dirty="0"/>
              <a:t>system, the simplest method is to </a:t>
            </a:r>
            <a:r>
              <a:rPr lang="en-US" sz="2000" dirty="0" smtClean="0"/>
              <a:t>find the </a:t>
            </a:r>
            <a:r>
              <a:rPr lang="en-US" sz="2000" dirty="0"/>
              <a:t>appropriate </a:t>
            </a:r>
            <a:r>
              <a:rPr lang="en-US" sz="2000" dirty="0" smtClean="0"/>
              <a:t>design </a:t>
            </a:r>
            <a:r>
              <a:rPr lang="en-US" sz="2000" dirty="0"/>
              <a:t>worksheet at </a:t>
            </a:r>
            <a:r>
              <a:rPr lang="en-US" sz="2000" u="sng" dirty="0" smtClean="0">
                <a:hlinkClick r:id="rId2"/>
              </a:rPr>
              <a:t>www.SepticResource.com</a:t>
            </a:r>
            <a:r>
              <a:rPr lang="en-US" sz="2000" dirty="0" smtClean="0"/>
              <a:t> </a:t>
            </a:r>
            <a:r>
              <a:rPr lang="en-US" sz="2000" dirty="0"/>
              <a:t>and fill it in with the </a:t>
            </a:r>
            <a:r>
              <a:rPr lang="en-US" sz="2000" dirty="0" smtClean="0"/>
              <a:t>basic field data </a:t>
            </a:r>
            <a:r>
              <a:rPr lang="en-US" sz="2000" dirty="0"/>
              <a:t>you obtained from your site evaluation.  </a:t>
            </a:r>
            <a:r>
              <a:rPr lang="en-US" sz="2000" dirty="0" smtClean="0"/>
              <a:t>The design worksheet for a pretreatment system will still only take a couple of minutes to complete.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04610"/>
              </p:ext>
            </p:extLst>
          </p:nvPr>
        </p:nvGraphicFramePr>
        <p:xfrm>
          <a:off x="838200" y="2133600"/>
          <a:ext cx="7543803" cy="4419598"/>
        </p:xfrm>
        <a:graphic>
          <a:graphicData uri="http://schemas.openxmlformats.org/drawingml/2006/table">
            <a:tbl>
              <a:tblPr/>
              <a:tblGrid>
                <a:gridCol w="188847"/>
                <a:gridCol w="232688"/>
                <a:gridCol w="465376"/>
                <a:gridCol w="404674"/>
                <a:gridCol w="424909"/>
                <a:gridCol w="424909"/>
                <a:gridCol w="505843"/>
                <a:gridCol w="404674"/>
                <a:gridCol w="455258"/>
                <a:gridCol w="435024"/>
                <a:gridCol w="404674"/>
                <a:gridCol w="404674"/>
                <a:gridCol w="404674"/>
                <a:gridCol w="404674"/>
                <a:gridCol w="404674"/>
                <a:gridCol w="475493"/>
                <a:gridCol w="495726"/>
                <a:gridCol w="404674"/>
                <a:gridCol w="202338"/>
              </a:tblGrid>
              <a:tr h="67629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latin typeface="Trebuchet MS"/>
                        </a:rPr>
                        <a:t>2011 purple 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 err="1" smtClean="0">
                          <a:latin typeface="Trebuchet MS"/>
                        </a:rPr>
                        <a:t>Puraflo</a:t>
                      </a:r>
                      <a:r>
                        <a:rPr lang="en-US" sz="1900" b="1" i="0" u="none" strike="noStrike" dirty="0" smtClean="0">
                          <a:latin typeface="Trebuchet MS"/>
                        </a:rPr>
                        <a:t> peat filter                                                       </a:t>
                      </a:r>
                      <a:endParaRPr lang="en-US" sz="1900" b="1" i="0" u="none" strike="noStrike" dirty="0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www.SepticResource.com   (vers 14.2)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Property Owner: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Date: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Site Address: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PID: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5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0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Comments: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5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instructions: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 = site specific input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 = adjust if desired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  <a:r>
                        <a:rPr lang="en-US" sz="800" b="0" i="0" u="none" strike="noStrike">
                          <a:latin typeface="Trebuchet MS"/>
                        </a:rPr>
                        <a:t>= self-calculated (DO NOT ADJUST)</a:t>
                      </a:r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7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1)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bedroom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Residential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5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GPD design 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(average flow should be &lt; 70% of design flow)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2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Trebuchet MS"/>
                        </a:rPr>
                        <a:t>PRETREATMENT: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(Residential strength to level A/B)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Gallon Trash trap/pump tank to Multi-flow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4)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Gallon Multi-flow 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UV light req'd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1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gpm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ft head    TREATMENT pump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doses per day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gal /dose (treatment)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feet 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Trebuchet MS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latin typeface="Trebuchet MS"/>
                        </a:rPr>
                        <a:t>inch supply line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latin typeface="Trebuchet MS"/>
                        </a:rPr>
                        <a:t>leads 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gallons of drainback volume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22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Trebuchet MS"/>
                        </a:rPr>
                        <a:t>2.0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Trebuchet MS"/>
                        </a:rPr>
                        <a:t>gallons total pump out volume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latin typeface="Trebuchet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906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/>
              <a:t>Peat filter Basics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Puraflo</a:t>
            </a:r>
            <a:r>
              <a:rPr lang="en-US" sz="2000" dirty="0" smtClean="0"/>
              <a:t> peat filter is a single pass media filter system, similar in concept to a single pass sand filter.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typical application is to use the bottom draining pod version to let the treated effluent flow to a </a:t>
            </a:r>
            <a:r>
              <a:rPr lang="en-US" sz="2000" dirty="0" err="1" smtClean="0"/>
              <a:t>drainfield</a:t>
            </a:r>
            <a:r>
              <a:rPr lang="en-US" sz="2000" dirty="0" smtClean="0"/>
              <a:t> right below the unit.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Another option is to collect the effluent at the bottom of the unit and send it to a lift pump for dispersal elsewhere.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Puraflo</a:t>
            </a:r>
            <a:r>
              <a:rPr lang="en-US" sz="2000" dirty="0" smtClean="0"/>
              <a:t> peat filters are  Minnesota registered to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 per pod, assuming residential strength waste.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Each of these units will achieve treatment Level “B” without a UV </a:t>
            </a:r>
            <a:r>
              <a:rPr lang="en-US" sz="2000" dirty="0" err="1" smtClean="0"/>
              <a:t>lite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Treatment level “B” only requires 18” of separation to the seasonal high water table and receives an average 25% reduction of the </a:t>
            </a:r>
            <a:r>
              <a:rPr lang="en-US" sz="2000" dirty="0" err="1" smtClean="0"/>
              <a:t>drainfield</a:t>
            </a:r>
            <a:r>
              <a:rPr lang="en-US" sz="2000" dirty="0" smtClean="0"/>
              <a:t> size.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Check the “treatment level B” soil loading rates for your specific soil.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design sheet will also produce a System elevation template</a:t>
            </a:r>
            <a:endParaRPr lang="en-US" dirty="0"/>
          </a:p>
        </p:txBody>
      </p:sp>
      <p:pic>
        <p:nvPicPr>
          <p:cNvPr id="4098" name="Picture 2" descr="C:\Users\6710b_user\Desktop\peat templ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990600"/>
            <a:ext cx="907573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Peat filter distribution/lateral configuration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The Pod inlet is at the base and is fed upwards to the distribution laterals.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The Air vents are on the top sides of the lid.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  Flow splitting between pods occurs from the pressure equalizing orifice plate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the union at the inlet of each pod.   The laterals are actually more of a “pump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gravity” distribution system.  The first “</a:t>
            </a:r>
            <a:r>
              <a:rPr lang="en-US" sz="2000" dirty="0" err="1" smtClean="0"/>
              <a:t>perf</a:t>
            </a:r>
            <a:r>
              <a:rPr lang="en-US" sz="2000" dirty="0" smtClean="0"/>
              <a:t>” is the ½” orifice at the pod inlet,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this creates equal pressure between pods, this single large </a:t>
            </a:r>
            <a:r>
              <a:rPr lang="en-US" sz="2000" dirty="0" err="1" smtClean="0"/>
              <a:t>perf</a:t>
            </a:r>
            <a:r>
              <a:rPr lang="en-US" sz="2000" dirty="0" smtClean="0"/>
              <a:t> then feeds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entire loop lateral system which also contains ½” holes.  </a:t>
            </a:r>
            <a:endParaRPr lang="en-US" sz="2000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4362450" cy="18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3810000" cy="21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35" y="0"/>
            <a:ext cx="8610600" cy="7921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Pod Installation </a:t>
            </a:r>
            <a:br>
              <a:rPr lang="en-US" sz="2000" b="1" dirty="0" smtClean="0"/>
            </a:br>
            <a:r>
              <a:rPr lang="en-US" sz="2000" b="1" dirty="0" smtClean="0"/>
              <a:t>(all types)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962491"/>
            <a:ext cx="8382000" cy="5791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Scarify soil surface as you normally would any other system.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(For mounds only) apply the appropriate sand lift to obtain adequate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separation  to  SHWT, minimum of 12”.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(remember only 18” of separation is needed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Apply 6” of </a:t>
            </a:r>
            <a:r>
              <a:rPr lang="en-US" sz="2000" dirty="0" err="1" smtClean="0"/>
              <a:t>drainfield</a:t>
            </a:r>
            <a:r>
              <a:rPr lang="en-US" sz="2000" dirty="0" smtClean="0"/>
              <a:t> rock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Set pod(s) on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, evenly spaced, and perfectly flat  These pods 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heavy and will settle awkwardly if not dealt with accordingly.  Compact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rake the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to ensure it is flat.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Connect 2” force main to pods with flex pipe, 1% slope </a:t>
            </a:r>
            <a:r>
              <a:rPr lang="en-US" sz="2000" dirty="0" err="1" smtClean="0"/>
              <a:t>drainback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 If LUG </a:t>
            </a:r>
            <a:r>
              <a:rPr lang="en-US" sz="2000" dirty="0" err="1" smtClean="0"/>
              <a:t>req’d</a:t>
            </a:r>
            <a:r>
              <a:rPr lang="en-US" sz="2000" dirty="0" smtClean="0"/>
              <a:t>, one pod per system is to contain a sampling chamber (</a:t>
            </a:r>
            <a:r>
              <a:rPr lang="en-US" sz="2000" dirty="0" smtClean="0"/>
              <a:t>green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coded pod). ½ of the pod drain holes are plugged and is diverted into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“bucket” with access via a small riser to grade.  Overflow holes near the top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of the “bucket” allow it to drain as needed to the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Pod and manifold connection</a:t>
            </a:r>
            <a:br>
              <a:rPr lang="en-US" sz="2000" b="1" dirty="0" smtClean="0"/>
            </a:br>
            <a:r>
              <a:rPr lang="en-US" sz="2000" b="1" dirty="0" smtClean="0"/>
              <a:t>(all types)</a:t>
            </a:r>
            <a:endParaRPr lang="en-US" sz="2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547"/>
          <a:stretch>
            <a:fillRect/>
          </a:stretch>
        </p:blipFill>
        <p:spPr bwMode="auto">
          <a:xfrm>
            <a:off x="91413" y="2438400"/>
            <a:ext cx="47091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76600"/>
            <a:ext cx="4014421" cy="25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Force main to extend 6” past last pod and be capped. </a:t>
            </a:r>
            <a:br>
              <a:rPr lang="en-US" sz="2000" b="1" dirty="0" smtClean="0"/>
            </a:br>
            <a:r>
              <a:rPr lang="en-US" sz="2000" b="1" dirty="0" smtClean="0"/>
              <a:t>(recommend a cleanout brought to grade)</a:t>
            </a:r>
            <a:endParaRPr lang="en-U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229600" cy="330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Pod installation - continued</a:t>
            </a:r>
            <a:br>
              <a:rPr lang="en-US" sz="2000" b="1" dirty="0" smtClean="0"/>
            </a:br>
            <a:r>
              <a:rPr lang="en-US" sz="2000" b="1" dirty="0" smtClean="0"/>
              <a:t>(all types)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Backfill around pod with 6” of rock to cover supply pipe and pod drain holes.</a:t>
            </a:r>
          </a:p>
          <a:p>
            <a:pPr marL="0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Cover rock with </a:t>
            </a:r>
            <a:r>
              <a:rPr lang="en-US" sz="2000" dirty="0" err="1" smtClean="0"/>
              <a:t>geotextile</a:t>
            </a:r>
            <a:r>
              <a:rPr lang="en-US" sz="2000" dirty="0" smtClean="0"/>
              <a:t> fabric.</a:t>
            </a:r>
          </a:p>
          <a:p>
            <a:pPr marL="0"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Backfill as normal to just below insulated lid, sloped to divert water away 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/>
              <a:t>   from pods.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Proper back fill height (to the bottom of the lid)</a:t>
            </a:r>
            <a:endParaRPr lang="en-US" sz="2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867400" cy="41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System summary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  The Peat filter pods are registered to treat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 each, but for bottom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draining distribution the design flow is often less.  Most likely you will need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more than 1 pod per bedroom.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  The septic tank is sized as you would a normal system and is required to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 contain an effluent filter.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  The pump tank is time dosed so leave room for surges.  A 1000 gallon tank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typical for a 3-4 bedroom application.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 No UV lite is required.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2000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sz="2000" dirty="0" smtClean="0"/>
              <a:t>  The peat material will last about 15 years before it needs replacement.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  The old media disposed per MN7080.2500 standard abandonment procedures.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System summary - continued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MN7080 requires “treatment level B” effluent to be: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uniformly distributed, </a:t>
            </a:r>
            <a:r>
              <a:rPr lang="en-US" sz="2000" dirty="0" smtClean="0"/>
              <a:t>and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-  time dosed for all soils except clay and clay loam.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time dosing pressure distribution to the pods meets both these requirements.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You must be at least an Intermediate designer to design a residential strength Type IV pretreatment system  &lt; 2500 </a:t>
            </a:r>
            <a:r>
              <a:rPr lang="en-US" sz="2000" dirty="0" err="1" smtClean="0"/>
              <a:t>gpd</a:t>
            </a:r>
            <a:r>
              <a:rPr lang="en-US" sz="20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An operating permit and a management plan are also required.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809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Components blended in with the natural landscape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475" y="1800827"/>
            <a:ext cx="4729050" cy="41247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	</a:t>
            </a:r>
            <a:r>
              <a:rPr lang="en-US" sz="2000" b="1" dirty="0" smtClean="0"/>
              <a:t>System Layout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basic layout of the bottom draining Peat filter system is similar to a standard pressure bed.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To better understand this, a typical layout is shown on the following slides: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This concludes the basic </a:t>
            </a:r>
            <a:r>
              <a:rPr lang="en-US" sz="2000" dirty="0" err="1" smtClean="0"/>
              <a:t>Puraflo</a:t>
            </a:r>
            <a:r>
              <a:rPr lang="en-US" sz="2000" dirty="0" smtClean="0"/>
              <a:t> peat filter “need to know” training.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For further information contact your local distributor or the manufacturer at  </a:t>
            </a:r>
            <a:r>
              <a:rPr lang="en-US" sz="2000" dirty="0" smtClean="0">
                <a:hlinkClick r:id="rId2"/>
              </a:rPr>
              <a:t>www.anuainternational.com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layout of a standard pressure bed system.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0" y="1600200"/>
            <a:ext cx="805539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23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/>
              <a:t>To convert to a bottom draining peat filter pretreatment system we simply insert a peat filter on top of the chosen </a:t>
            </a:r>
            <a:r>
              <a:rPr lang="en-US" sz="2200" dirty="0" err="1" smtClean="0"/>
              <a:t>drainfield</a:t>
            </a:r>
            <a:r>
              <a:rPr lang="en-US" sz="2200" dirty="0" smtClean="0"/>
              <a:t> (pressure bed, at-grade or mound).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258" y="1600200"/>
            <a:ext cx="80495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Each pod is approximately  7’  long by  2.5’  high by  4.5’  wide</a:t>
            </a:r>
            <a:br>
              <a:rPr lang="en-US" sz="2000" b="1" dirty="0" smtClean="0"/>
            </a:br>
            <a:r>
              <a:rPr lang="en-US" sz="2000" b="1" dirty="0" smtClean="0"/>
              <a:t>and weighs about 1800 lbs (dry)</a:t>
            </a:r>
            <a:endParaRPr lang="en-US" sz="2000" b="1" dirty="0"/>
          </a:p>
        </p:txBody>
      </p:sp>
      <p:pic>
        <p:nvPicPr>
          <p:cNvPr id="1026" name="Picture 2" descr="C:\Users\6710b_user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442" y="1365727"/>
            <a:ext cx="6191158" cy="533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Basic components and specifications for the </a:t>
            </a:r>
            <a:br>
              <a:rPr lang="en-US" sz="2000" b="1" dirty="0" smtClean="0"/>
            </a:br>
            <a:r>
              <a:rPr lang="en-US" sz="2000" b="1" dirty="0" err="1" smtClean="0"/>
              <a:t>Anua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Puraflo</a:t>
            </a:r>
            <a:r>
              <a:rPr lang="en-US" sz="2000" b="1" dirty="0" smtClean="0"/>
              <a:t> bottom draining peat filter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Septic tank with effluent filter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Lift tank with Time dosing to the peat filter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- 150 </a:t>
            </a:r>
            <a:r>
              <a:rPr lang="en-US" sz="2000" dirty="0" err="1" smtClean="0"/>
              <a:t>gpd</a:t>
            </a:r>
            <a:r>
              <a:rPr lang="en-US" sz="2000" dirty="0" smtClean="0"/>
              <a:t> peat filter pods.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Treatment level B,  18” of separation </a:t>
            </a:r>
            <a:r>
              <a:rPr lang="en-US" sz="2000" dirty="0" err="1" smtClean="0"/>
              <a:t>req’d</a:t>
            </a:r>
            <a:r>
              <a:rPr lang="en-US" sz="2000" dirty="0" smtClean="0"/>
              <a:t>, and no UV.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- Mound, at-grade &amp; bed dispersal options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Treatment process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effluent is micro-dosed to the peat filter by a time dosed control panel.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effluent is treated as it percolates down through the Peat material.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It then drains out the bottom of the pod and into the underlying </a:t>
            </a:r>
            <a:r>
              <a:rPr lang="en-US" sz="2000" dirty="0" err="1" smtClean="0"/>
              <a:t>rockbed</a:t>
            </a:r>
            <a:r>
              <a:rPr lang="en-US" sz="2000" dirty="0" smtClean="0"/>
              <a:t> for final soil dispersal.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57" y="3048000"/>
            <a:ext cx="6314286" cy="2933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2209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		Different pod configurations for various uses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Noted by a painted circle or triangle on the lid: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Blue    = bottom draining discharge holes.  </a:t>
            </a:r>
            <a:br>
              <a:rPr lang="en-US" sz="2000" dirty="0" smtClean="0"/>
            </a:br>
            <a:r>
              <a:rPr lang="en-US" sz="2000" dirty="0" smtClean="0"/>
              <a:t>Green = same as Blue, only now ½ the pod is collected and drains to a    </a:t>
            </a:r>
            <a:br>
              <a:rPr lang="en-US" sz="2000" dirty="0" smtClean="0"/>
            </a:br>
            <a:r>
              <a:rPr lang="en-US" sz="2000" dirty="0" smtClean="0"/>
              <a:t>                sampling chamber. 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Note: MN product registration states that 1 green pod for sampling is</a:t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err="1" smtClean="0"/>
              <a:t>req’d</a:t>
            </a:r>
            <a:r>
              <a:rPr lang="en-US" sz="2000" dirty="0" smtClean="0"/>
              <a:t> on every system, however code does not require sampling so…? 	Check with your LUG for proper procedures on this item.</a:t>
            </a:r>
            <a:br>
              <a:rPr lang="en-US" sz="2000" dirty="0" smtClean="0"/>
            </a:br>
            <a:r>
              <a:rPr lang="en-US" sz="2000" dirty="0" smtClean="0"/>
              <a:t>White = no discharge holes, all of the pod is collected and drains to a pump</a:t>
            </a:r>
            <a:br>
              <a:rPr lang="en-US" sz="2000" dirty="0" smtClean="0"/>
            </a:br>
            <a:r>
              <a:rPr lang="en-US" sz="2000" dirty="0" smtClean="0"/>
              <a:t>               tank for dispersal elsewhere.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191000"/>
            <a:ext cx="4912951" cy="2383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1434</Words>
  <Application>Microsoft Office PowerPoint</Application>
  <PresentationFormat>On-screen Show (4:3)</PresentationFormat>
  <Paragraphs>344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</vt:lpstr>
      <vt:lpstr>Office Theme</vt:lpstr>
      <vt:lpstr> </vt:lpstr>
      <vt:lpstr>PowerPoint Presentation</vt:lpstr>
      <vt:lpstr>PowerPoint Presentation</vt:lpstr>
      <vt:lpstr>The layout of a standard pressure bed system.  </vt:lpstr>
      <vt:lpstr>To convert to a bottom draining peat filter pretreatment system we simply insert a peat filter on top of the chosen drainfield (pressure bed, at-grade or mound).  </vt:lpstr>
      <vt:lpstr>Each pod is approximately  7’  long by  2.5’  high by  4.5’  wide and weighs about 1800 lbs (dry)</vt:lpstr>
      <vt:lpstr>Basic components and specifications for the  Anua Puraflo bottom draining peat filter</vt:lpstr>
      <vt:lpstr>Treatment process</vt:lpstr>
      <vt:lpstr>  Different pod configurations for various uses  Noted by a painted circle or triangle on the lid:   Blue    = bottom draining discharge holes.   Green = same as Blue, only now ½ the pod is collected and drains to a                     sampling chamber.   Note: MN product registration states that 1 green pod for sampling is  req’d on every system, however code does not require sampling so…?  Check with your LUG for proper procedures on this item. White = no discharge holes, all of the pod is collected and drains to a pump                tank for dispersal elsewhere.</vt:lpstr>
      <vt:lpstr>Design specifications</vt:lpstr>
      <vt:lpstr>Design specifications  - continued</vt:lpstr>
      <vt:lpstr>Design specifications  - continued</vt:lpstr>
      <vt:lpstr>Design specifications - mounds</vt:lpstr>
      <vt:lpstr>Mound elevation  - minimum  4’ tall with minimum 12” sand lift (6” to SHWT) - maximum   4.5’ tall with 18” sand lift (0” to SHWT) </vt:lpstr>
      <vt:lpstr>Design specifications  -   At-grade</vt:lpstr>
      <vt:lpstr>At-grade  elevation  3’   tall with 18”+  to SHWT   </vt:lpstr>
      <vt:lpstr>Design specifications  - beds</vt:lpstr>
      <vt:lpstr>Bed  elevation  maximum 2.5’ tall with 24” to SHWT                       2’ tall with 30” to SHWT  minimum 1.5’ tall with 36” to SHWT </vt:lpstr>
      <vt:lpstr>PowerPoint Presentation</vt:lpstr>
      <vt:lpstr>The design sheet will also produce a System elevation template</vt:lpstr>
      <vt:lpstr>Peat filter distribution/lateral configuration</vt:lpstr>
      <vt:lpstr>Pod Installation  (all types)</vt:lpstr>
      <vt:lpstr>Pod and manifold connection (all types)</vt:lpstr>
      <vt:lpstr>Force main to extend 6” past last pod and be capped.  (recommend a cleanout brought to grade)</vt:lpstr>
      <vt:lpstr>Pod installation - continued (all types)</vt:lpstr>
      <vt:lpstr>Proper back fill height (to the bottom of the lid)</vt:lpstr>
      <vt:lpstr>System summary</vt:lpstr>
      <vt:lpstr>PowerPoint Presentation</vt:lpstr>
      <vt:lpstr>Components blended in with the natural landscape</vt:lpstr>
      <vt:lpstr>PowerPoint Presentation</vt:lpstr>
    </vt:vector>
  </TitlesOfParts>
  <Company>Wright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Anua – bord da mona bottom draining peat filter</dc:title>
  <dc:creator>Wright County</dc:creator>
  <cp:lastModifiedBy>Troy J. Johnson</cp:lastModifiedBy>
  <cp:revision>115</cp:revision>
  <dcterms:created xsi:type="dcterms:W3CDTF">2015-02-02T15:08:24Z</dcterms:created>
  <dcterms:modified xsi:type="dcterms:W3CDTF">2015-04-07T20:44:28Z</dcterms:modified>
</cp:coreProperties>
</file>